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77" r:id="rId1"/>
  </p:sldMasterIdLst>
  <p:notesMasterIdLst>
    <p:notesMasterId r:id="rId28"/>
  </p:notesMasterIdLst>
  <p:sldIdLst>
    <p:sldId id="1449" r:id="rId2"/>
    <p:sldId id="1450" r:id="rId3"/>
    <p:sldId id="1451" r:id="rId4"/>
    <p:sldId id="1452" r:id="rId5"/>
    <p:sldId id="955" r:id="rId6"/>
    <p:sldId id="1432" r:id="rId7"/>
    <p:sldId id="1464" r:id="rId8"/>
    <p:sldId id="1461" r:id="rId9"/>
    <p:sldId id="1462" r:id="rId10"/>
    <p:sldId id="1460" r:id="rId11"/>
    <p:sldId id="1463" r:id="rId12"/>
    <p:sldId id="1465" r:id="rId13"/>
    <p:sldId id="1471" r:id="rId14"/>
    <p:sldId id="1467" r:id="rId15"/>
    <p:sldId id="1466" r:id="rId16"/>
    <p:sldId id="1472" r:id="rId17"/>
    <p:sldId id="1468" r:id="rId18"/>
    <p:sldId id="1469" r:id="rId19"/>
    <p:sldId id="1475" r:id="rId20"/>
    <p:sldId id="1473" r:id="rId21"/>
    <p:sldId id="1470" r:id="rId22"/>
    <p:sldId id="1476" r:id="rId23"/>
    <p:sldId id="1477" r:id="rId24"/>
    <p:sldId id="1474" r:id="rId25"/>
    <p:sldId id="1183" r:id="rId26"/>
    <p:sldId id="1448" r:id="rId27"/>
  </p:sldIdLst>
  <p:sldSz cx="9144000" cy="5143500" type="screen16x9"/>
  <p:notesSz cx="6858000" cy="91440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4572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9144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371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18288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0400"/>
    <a:srgbClr val="000D14"/>
    <a:srgbClr val="000806"/>
    <a:srgbClr val="000403"/>
    <a:srgbClr val="004C22"/>
    <a:srgbClr val="050701"/>
    <a:srgbClr val="020103"/>
    <a:srgbClr val="040000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5035" autoAdjust="0"/>
  </p:normalViewPr>
  <p:slideViewPr>
    <p:cSldViewPr>
      <p:cViewPr>
        <p:scale>
          <a:sx n="66" d="100"/>
          <a:sy n="66" d="100"/>
        </p:scale>
        <p:origin x="2652" y="1464"/>
      </p:cViewPr>
      <p:guideLst>
        <p:guide orient="horz" pos="1620"/>
        <p:guide pos="2880"/>
      </p:guideLst>
    </p:cSldViewPr>
  </p:slideViewPr>
  <p:outlineViewPr>
    <p:cViewPr varScale="1">
      <p:scale>
        <a:sx n="33" d="100"/>
        <a:sy n="33" d="100"/>
      </p:scale>
      <p:origin x="0" y="-1093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8965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819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7A1267E-5F3E-4EB0-939F-30DD7A2F08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3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82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33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83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56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25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7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77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5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80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5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6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58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47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8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8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reading at vs.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Ge 2:18 ¶ And the LORD God said, "It is not good that man should be alone; I will make him a helper comparable to him."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9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Ge 2:18 ¶ And the LORD God said, "It is not good that man should be alone; I will make him a helper comparable to him."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4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Ge 2:18 ¶ And the LORD God said, "It is not good that man should be alone; I will make him a helper comparable to him."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1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6BB6-1C83-4D6F-B78F-6BBF6D5AA7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5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903E-111F-48EA-A059-B56959FACC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41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CFA4-D681-4A4A-B796-F15E492D2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1A11-EFD3-4E5E-8C50-A7E50BE2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5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56A-644A-4E54-821E-C8FBD46B8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5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5B1-B204-4EE3-8467-719975746D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9235-9CD5-40C1-B792-C21A0B3BE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2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B57A-7FC0-416C-97B8-4047807D35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7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D57-2053-4D84-B514-800E54D62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5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C3B0-9A43-48A4-85CE-B999A76FEA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60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E218-E1BD-4DFC-B39D-A601FA6AB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9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EECE-6E6C-4932-B681-71D70B54B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55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599" y="1428750"/>
            <a:ext cx="8719458" cy="3404507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3493358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Using miraculous gifts in worship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Speaking in tongues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Prophesying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No longer with us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944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Finding application in 1 Corinthians 14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Decently and in order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The unbeliever among us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Not everyone speaks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One at a time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Women are “silent”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7877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05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85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05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2190750"/>
            <a:ext cx="8610600" cy="2514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i="1" dirty="0"/>
              <a:t>And Jesus answered him, “It is written, “‘You shall worship the Lord your God, and him only shall you serve</a:t>
            </a:r>
            <a:r>
              <a:rPr lang="en-US" sz="3800" dirty="0"/>
              <a:t>.’” 											Luke </a:t>
            </a:r>
            <a:r>
              <a:rPr lang="en-US" sz="3800" dirty="0" smtClean="0"/>
              <a:t>4:8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69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686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We are not pursing holy entertainment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We are seeking to please God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87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05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 smtClean="0"/>
              <a:t>2) It is about holiness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138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05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 smtClean="0"/>
              <a:t>2) It is about holiness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190750"/>
            <a:ext cx="8610600" cy="2514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800" i="1" dirty="0"/>
              <a:t>Give unto the LORD the glory due to His name; worship the LORD in the beauty of holiness</a:t>
            </a:r>
            <a:r>
              <a:rPr lang="en-US" sz="3800" dirty="0"/>
              <a:t>. 																	</a:t>
            </a:r>
            <a:r>
              <a:rPr lang="en-US" sz="3800" dirty="0" smtClean="0"/>
              <a:t>							Psalm </a:t>
            </a:r>
            <a:r>
              <a:rPr lang="en-US" sz="3800" dirty="0"/>
              <a:t>29:2 </a:t>
            </a:r>
          </a:p>
        </p:txBody>
      </p:sp>
    </p:spTree>
    <p:extLst>
      <p:ext uri="{BB962C8B-B14F-4D97-AF65-F5344CB8AC3E}">
        <p14:creationId xmlns:p14="http://schemas.microsoft.com/office/powerpoint/2010/main" val="58913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3058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 smtClean="0"/>
              <a:t>2) It is about holiness</a:t>
            </a:r>
            <a:r>
              <a:rPr lang="en-US" sz="3800" dirty="0"/>
              <a:t>	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	Prepared in our minds 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Mindsets achieved ahead of time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081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 smtClean="0"/>
              <a:t>2) It is about holiness</a:t>
            </a:r>
            <a:r>
              <a:rPr lang="en-US" sz="3800" dirty="0"/>
              <a:t>	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3) It is about sacrifice for our vow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443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 smtClean="0"/>
              <a:t>2) It is about holiness</a:t>
            </a:r>
            <a:r>
              <a:rPr lang="en-US" sz="3800" dirty="0"/>
              <a:t>	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3) It is about sacrifice for our vow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190750"/>
            <a:ext cx="8610600" cy="2514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4000" i="1" dirty="0" smtClean="0"/>
              <a:t>Offer </a:t>
            </a:r>
            <a:r>
              <a:rPr lang="en-US" sz="4000" i="1" dirty="0"/>
              <a:t>to God a sacrifice of thanksgiving,     and pay your vows to the Most High</a:t>
            </a:r>
            <a:r>
              <a:rPr lang="en-US" sz="4000" dirty="0"/>
              <a:t>; 							</a:t>
            </a:r>
            <a:r>
              <a:rPr lang="en-US" sz="4000" dirty="0" smtClean="0"/>
              <a:t>		</a:t>
            </a:r>
            <a:r>
              <a:rPr lang="en-US" sz="4000" dirty="0"/>
              <a:t>	Psalm 50:14 </a:t>
            </a:r>
          </a:p>
        </p:txBody>
      </p:sp>
    </p:spTree>
    <p:extLst>
      <p:ext uri="{BB962C8B-B14F-4D97-AF65-F5344CB8AC3E}">
        <p14:creationId xmlns:p14="http://schemas.microsoft.com/office/powerpoint/2010/main" val="3828907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016"/>
          </a:xfrm>
        </p:spPr>
        <p:txBody>
          <a:bodyPr>
            <a:noAutofit/>
          </a:bodyPr>
          <a:lstStyle/>
          <a:p>
            <a:pPr algn="ctr"/>
            <a:r>
              <a:rPr lang="en-US" sz="7425" dirty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7425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8:21-30</a:t>
            </a:r>
            <a:endParaRPr lang="en-US" sz="7425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268017"/>
            <a:ext cx="8911901" cy="377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50" dirty="0" smtClean="0"/>
              <a:t>Jesus reveals His goal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Belief in Jesus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Speaking from the Father</a:t>
            </a:r>
          </a:p>
        </p:txBody>
      </p:sp>
    </p:spTree>
    <p:extLst>
      <p:ext uri="{BB962C8B-B14F-4D97-AF65-F5344CB8AC3E}">
        <p14:creationId xmlns:p14="http://schemas.microsoft.com/office/powerpoint/2010/main" val="629515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 smtClean="0"/>
              <a:t>2) It is about holiness</a:t>
            </a:r>
            <a:r>
              <a:rPr lang="en-US" sz="3800" dirty="0"/>
              <a:t>	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3) It is about sacrifice for our vow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Sacrificing time, effort, etc.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Our sacred confession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6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 smtClean="0"/>
              <a:t>2) It is about holiness</a:t>
            </a:r>
            <a:r>
              <a:rPr lang="en-US" sz="3800" dirty="0"/>
              <a:t>	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3) It is about sacrifice for our vow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4) It is dangerous if done carelessly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7525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 smtClean="0"/>
              <a:t>2) It is about holiness</a:t>
            </a:r>
            <a:r>
              <a:rPr lang="en-US" sz="3800" dirty="0"/>
              <a:t>	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3) It is about sacrifice for our vow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4) It is dangerous if done carelessly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190750"/>
            <a:ext cx="8610600" cy="2743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800" i="1" dirty="0" smtClean="0"/>
              <a:t>Walk </a:t>
            </a:r>
            <a:r>
              <a:rPr lang="en-US" sz="3800" i="1" dirty="0"/>
              <a:t>prudently when you go to the house of God; and draw near to hear rather than to give the sacrifice of fools, for they do not know that they do evil</a:t>
            </a:r>
            <a:r>
              <a:rPr lang="en-US" sz="3800" i="1" dirty="0" smtClean="0"/>
              <a:t>.</a:t>
            </a:r>
            <a:r>
              <a:rPr lang="en-US" sz="3800" i="1" dirty="0"/>
              <a:t> </a:t>
            </a:r>
            <a:r>
              <a:rPr lang="en-US" sz="3800" i="1" dirty="0" smtClean="0"/>
              <a:t>															</a:t>
            </a:r>
            <a:r>
              <a:rPr lang="en-US" sz="3800" dirty="0" smtClean="0"/>
              <a:t>Ecclesiastes 5:1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115886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Principles of worship</a:t>
            </a:r>
          </a:p>
          <a:p>
            <a:pPr marL="0" indent="0">
              <a:buNone/>
            </a:pPr>
            <a:r>
              <a:rPr lang="en-US" sz="3800" dirty="0" smtClean="0"/>
              <a:t>1) It is about God, not man</a:t>
            </a:r>
          </a:p>
          <a:p>
            <a:pPr marL="0" indent="0">
              <a:buNone/>
            </a:pPr>
            <a:r>
              <a:rPr lang="en-US" sz="3800" dirty="0" smtClean="0"/>
              <a:t>2) It is about holiness</a:t>
            </a:r>
            <a:r>
              <a:rPr lang="en-US" sz="3800" dirty="0"/>
              <a:t>	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3) It is about sacrifice for our vow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4) It is dangerous if done carelessly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Worship exposes us to God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5180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We need to worship God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It is our part of the covenant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God deserves it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We are blessed by it – John 9:31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046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2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4536"/>
            <a:ext cx="8686800" cy="664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47750"/>
            <a:ext cx="8763000" cy="4781550"/>
          </a:xfrm>
        </p:spPr>
        <p:txBody>
          <a:bodyPr>
            <a:noAutofit/>
          </a:bodyPr>
          <a:lstStyle/>
          <a:p>
            <a:pPr algn="ctr"/>
            <a:r>
              <a:rPr lang="en-US" sz="3900" b="1" dirty="0" smtClean="0">
                <a:effectLst>
                  <a:glow rad="228600">
                    <a:srgbClr val="000000"/>
                  </a:glow>
                </a:effectLst>
              </a:rPr>
              <a:t>Acts </a:t>
            </a:r>
            <a:r>
              <a:rPr lang="en-US" sz="3900" b="1" dirty="0">
                <a:effectLst>
                  <a:glow rad="228600">
                    <a:srgbClr val="000000"/>
                  </a:glow>
                </a:effectLst>
              </a:rPr>
              <a:t>2:38 </a:t>
            </a:r>
            <a:r>
              <a:rPr lang="en-US" sz="3900" b="1" dirty="0" smtClean="0">
                <a:effectLst>
                  <a:glow rad="228600">
                    <a:srgbClr val="000000"/>
                  </a:glow>
                </a:effectLst>
              </a:rPr>
              <a:t/>
            </a:r>
            <a:br>
              <a:rPr lang="en-US" sz="3900" b="1" dirty="0" smtClean="0">
                <a:effectLst>
                  <a:glow rad="228600">
                    <a:srgbClr val="000000"/>
                  </a:glow>
                </a:effectLst>
              </a:rPr>
            </a:br>
            <a:r>
              <a:rPr lang="en-US" sz="3900" b="1" i="1" dirty="0" smtClean="0">
                <a:effectLst>
                  <a:glow rad="228600">
                    <a:srgbClr val="000000"/>
                  </a:glow>
                </a:effectLst>
              </a:rPr>
              <a:t>Then </a:t>
            </a:r>
            <a:r>
              <a:rPr lang="en-US" sz="3900" b="1" i="1" dirty="0">
                <a:effectLst>
                  <a:glow rad="228600">
                    <a:srgbClr val="000000"/>
                  </a:glow>
                </a:effectLst>
              </a:rPr>
              <a:t>Peter said to them, "Repent, and let every one of you be baptized in the name </a:t>
            </a:r>
            <a:r>
              <a:rPr lang="en-US" sz="3900" b="1" i="1" dirty="0" smtClean="0">
                <a:effectLst>
                  <a:glow rad="228600">
                    <a:srgbClr val="000000"/>
                  </a:glow>
                </a:effectLst>
              </a:rPr>
              <a:t>of </a:t>
            </a:r>
            <a:r>
              <a:rPr lang="en-US" sz="3900" b="1" i="1" dirty="0">
                <a:effectLst>
                  <a:glow rad="228600">
                    <a:srgbClr val="000000"/>
                  </a:glow>
                </a:effectLst>
              </a:rPr>
              <a:t>Jesus Christ for the remission of sins; and you shall receive the gift of the Holy Spirit</a:t>
            </a:r>
            <a:r>
              <a:rPr lang="en-US" sz="3900" b="1" dirty="0">
                <a:effectLst>
                  <a:glow rad="228600">
                    <a:srgbClr val="000000"/>
                  </a:glow>
                </a:effectLst>
              </a:rPr>
              <a:t>.</a:t>
            </a:r>
            <a:endParaRPr lang="en-US" sz="3900" b="1" dirty="0">
              <a:effectLst>
                <a:glow rad="228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482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428750"/>
            <a:ext cx="8610601" cy="3622222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44751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08655"/>
              </p:ext>
            </p:extLst>
          </p:nvPr>
        </p:nvGraphicFramePr>
        <p:xfrm>
          <a:off x="-100013" y="-1"/>
          <a:ext cx="9244012" cy="51435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4622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2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Lamar McDonald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 Reading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 / Tacho Montanez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 / Tacho Montanez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Anthony Ward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b/Probably_Valentin_de_Boulogne_-_Saint_Paul_Writing_His_Epistles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44000" cy="67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7092"/>
            <a:ext cx="9143999" cy="44033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Paul’s Corinthian Advice</a:t>
            </a:r>
          </a:p>
          <a:p>
            <a:pPr algn="ctr"/>
            <a:endParaRPr lang="en-US" sz="7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endParaRPr lang="en-US" sz="7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 Corinthians </a:t>
            </a:r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14</a:t>
            </a:r>
            <a:endParaRPr lang="en-US" sz="56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The Worship Assembly</a:t>
            </a:r>
            <a:endParaRPr lang="en-US" sz="5600" dirty="0" smtClean="0">
              <a:solidFill>
                <a:schemeClr val="tx1"/>
              </a:solidFill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3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Purpose of worship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Praise and glorify God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Giving of thanks 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Edification of Christians (1 Cor. 14)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550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Purpose of worship</a:t>
            </a:r>
          </a:p>
          <a:p>
            <a:pPr marL="0" indent="0">
              <a:buNone/>
            </a:pPr>
            <a:r>
              <a:rPr lang="en-US" sz="3800" dirty="0" smtClean="0"/>
              <a:t>Worship in the Old Testament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The priestly observances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- Feast days: Holy Convocations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1358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Context of 1 Corinthians 14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Chapter 11 – the worship assembly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Head covering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The Lord’s Supper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	Acts 20:7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8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Context of 1 Corinthians 14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Chapter 11 – the worship assembly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Chapter 12 – miraculous gifts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Chapter 13 – love for one another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	The end of spiritual gifts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The Worship Assembly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364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263021</TotalTime>
  <Words>598</Words>
  <Application>Microsoft Office PowerPoint</Application>
  <PresentationFormat>On-screen Show (16:9)</PresentationFormat>
  <Paragraphs>185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Bell MT</vt:lpstr>
      <vt:lpstr>Calibri</vt:lpstr>
      <vt:lpstr>Calibri Light</vt:lpstr>
      <vt:lpstr>Lucida Sans Unicode</vt:lpstr>
      <vt:lpstr>system-ui</vt:lpstr>
      <vt:lpstr>Times New Roman</vt:lpstr>
      <vt:lpstr>Wingdings</vt:lpstr>
      <vt:lpstr>Office Theme</vt:lpstr>
      <vt:lpstr>Welcome!</vt:lpstr>
      <vt:lpstr>John 8:21-30</vt:lpstr>
      <vt:lpstr>Welcome!</vt:lpstr>
      <vt:lpstr>PowerPoint Presentation</vt:lpstr>
      <vt:lpstr>PowerPoint Presentation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The Worship Assembly</vt:lpstr>
      <vt:lpstr>PowerPoint Presentation</vt:lpstr>
      <vt:lpstr>Acts 2:38  Then Peter said to them, "Repent, and let every one of you be baptized in the name of Jesus Christ for the remission of sins; and you shall receive the gift of the Holy Spirit.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Communion</dc:title>
  <dc:creator>BRIAN HAINES</dc:creator>
  <cp:lastModifiedBy>Microsoft account</cp:lastModifiedBy>
  <cp:revision>1115</cp:revision>
  <dcterms:modified xsi:type="dcterms:W3CDTF">2022-03-15T22:26:38Z</dcterms:modified>
</cp:coreProperties>
</file>